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notesMasterIdLst>
    <p:notesMasterId r:id="rId4"/>
  </p:notesMasterIdLst>
  <p:sldIdLst>
    <p:sldId id="256" r:id="rId2"/>
    <p:sldId id="257" r:id="rId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C641"/>
    <a:srgbClr val="139933"/>
    <a:srgbClr val="146A2F"/>
    <a:srgbClr val="F1BD3B"/>
    <a:srgbClr val="A0587E"/>
    <a:srgbClr val="384135"/>
    <a:srgbClr val="0066CC"/>
    <a:srgbClr val="FF3300"/>
    <a:srgbClr val="B82DE3"/>
    <a:srgbClr val="710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9" autoAdjust="0"/>
    <p:restoredTop sz="94660"/>
  </p:normalViewPr>
  <p:slideViewPr>
    <p:cSldViewPr snapToGrid="0">
      <p:cViewPr>
        <p:scale>
          <a:sx n="51" d="100"/>
          <a:sy n="51" d="100"/>
        </p:scale>
        <p:origin x="648"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2038A8B-56BA-486E-9145-C67770F7E442}" type="datetimeFigureOut">
              <a:rPr lang="fa-IR" smtClean="0"/>
              <a:t>07/13/1438</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4E8DA8F-1BB2-40E8-8F03-F479DD2FC099}" type="slidenum">
              <a:rPr lang="fa-IR" smtClean="0"/>
              <a:t>‹#›</a:t>
            </a:fld>
            <a:endParaRPr lang="fa-IR"/>
          </a:p>
        </p:txBody>
      </p:sp>
    </p:spTree>
    <p:extLst>
      <p:ext uri="{BB962C8B-B14F-4D97-AF65-F5344CB8AC3E}">
        <p14:creationId xmlns:p14="http://schemas.microsoft.com/office/powerpoint/2010/main" val="10969473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4E8DA8F-1BB2-40E8-8F03-F479DD2FC099}" type="slidenum">
              <a:rPr lang="fa-IR" smtClean="0"/>
              <a:t>1</a:t>
            </a:fld>
            <a:endParaRPr lang="fa-IR"/>
          </a:p>
        </p:txBody>
      </p:sp>
    </p:spTree>
    <p:extLst>
      <p:ext uri="{BB962C8B-B14F-4D97-AF65-F5344CB8AC3E}">
        <p14:creationId xmlns:p14="http://schemas.microsoft.com/office/powerpoint/2010/main" val="3911484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C397AAA3-B791-4483-923C-6160C97E49AB}" type="datetimeFigureOut">
              <a:rPr lang="fa-IR" smtClean="0"/>
              <a:t>07/13/1438</a:t>
            </a:fld>
            <a:endParaRPr lang="fa-I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fa-I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2576FF5A-FD8B-4797-8DFC-E8AA09F8DFF7}" type="slidenum">
              <a:rPr lang="fa-IR" smtClean="0"/>
              <a:t>‹#›</a:t>
            </a:fld>
            <a:endParaRPr lang="fa-IR"/>
          </a:p>
        </p:txBody>
      </p:sp>
    </p:spTree>
    <p:extLst>
      <p:ext uri="{BB962C8B-B14F-4D97-AF65-F5344CB8AC3E}">
        <p14:creationId xmlns:p14="http://schemas.microsoft.com/office/powerpoint/2010/main" val="426583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7AAA3-B791-4483-923C-6160C97E49AB}" type="datetimeFigureOut">
              <a:rPr lang="fa-IR" smtClean="0"/>
              <a:t>07/13/1438</a:t>
            </a:fld>
            <a:endParaRPr lang="fa-IR"/>
          </a:p>
        </p:txBody>
      </p:sp>
      <p:sp>
        <p:nvSpPr>
          <p:cNvPr id="6" name="Footer Placeholder 5"/>
          <p:cNvSpPr>
            <a:spLocks noGrp="1"/>
          </p:cNvSpPr>
          <p:nvPr>
            <p:ph type="ftr" sz="quarter" idx="11"/>
          </p:nvPr>
        </p:nvSpPr>
        <p:spPr/>
        <p:txBody>
          <a:bodyPr/>
          <a:lstStyle/>
          <a:p>
            <a:endParaRPr lang="fa-I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235003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7AAA3-B791-4483-923C-6160C97E49AB}" type="datetimeFigureOut">
              <a:rPr lang="fa-IR" smtClean="0"/>
              <a:t>07/13/1438</a:t>
            </a:fld>
            <a:endParaRPr lang="fa-IR"/>
          </a:p>
        </p:txBody>
      </p:sp>
      <p:sp>
        <p:nvSpPr>
          <p:cNvPr id="5" name="Footer Placeholder 4"/>
          <p:cNvSpPr>
            <a:spLocks noGrp="1"/>
          </p:cNvSpPr>
          <p:nvPr>
            <p:ph type="ftr" sz="quarter" idx="11"/>
          </p:nvPr>
        </p:nvSpPr>
        <p:spPr/>
        <p:txBody>
          <a:bodyPr/>
          <a:lstStyle/>
          <a:p>
            <a:endParaRPr lang="fa-I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211142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7AAA3-B791-4483-923C-6160C97E49AB}" type="datetimeFigureOut">
              <a:rPr lang="fa-IR" smtClean="0"/>
              <a:t>07/13/1438</a:t>
            </a:fld>
            <a:endParaRPr lang="fa-IR"/>
          </a:p>
        </p:txBody>
      </p:sp>
      <p:sp>
        <p:nvSpPr>
          <p:cNvPr id="5" name="Footer Placeholder 4"/>
          <p:cNvSpPr>
            <a:spLocks noGrp="1"/>
          </p:cNvSpPr>
          <p:nvPr>
            <p:ph type="ftr" sz="quarter" idx="11"/>
          </p:nvPr>
        </p:nvSpPr>
        <p:spPr/>
        <p:txBody>
          <a:bodyPr/>
          <a:lstStyle/>
          <a:p>
            <a:endParaRPr lang="fa-I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25262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7AAA3-B791-4483-923C-6160C97E49AB}" type="datetimeFigureOut">
              <a:rPr lang="fa-IR" smtClean="0"/>
              <a:t>07/13/1438</a:t>
            </a:fld>
            <a:endParaRPr lang="fa-IR"/>
          </a:p>
        </p:txBody>
      </p:sp>
      <p:sp>
        <p:nvSpPr>
          <p:cNvPr id="5" name="Footer Placeholder 4"/>
          <p:cNvSpPr>
            <a:spLocks noGrp="1"/>
          </p:cNvSpPr>
          <p:nvPr>
            <p:ph type="ftr" sz="quarter" idx="11"/>
          </p:nvPr>
        </p:nvSpPr>
        <p:spPr/>
        <p:txBody>
          <a:bodyPr/>
          <a:lstStyle/>
          <a:p>
            <a:endParaRPr lang="fa-I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3017720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97AAA3-B791-4483-923C-6160C97E49AB}" type="datetimeFigureOut">
              <a:rPr lang="fa-IR" smtClean="0"/>
              <a:t>07/13/1438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3334265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97AAA3-B791-4483-923C-6160C97E49AB}" type="datetimeFigureOut">
              <a:rPr lang="fa-IR" smtClean="0"/>
              <a:t>07/13/1438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1522975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7AAA3-B791-4483-923C-6160C97E49AB}" type="datetimeFigureOut">
              <a:rPr lang="fa-IR" smtClean="0"/>
              <a:t>07/13/1438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425763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7AAA3-B791-4483-923C-6160C97E49AB}" type="datetimeFigureOut">
              <a:rPr lang="fa-IR" smtClean="0"/>
              <a:t>07/13/1438</a:t>
            </a:fld>
            <a:endParaRPr lang="fa-IR"/>
          </a:p>
        </p:txBody>
      </p:sp>
      <p:sp>
        <p:nvSpPr>
          <p:cNvPr id="5" name="Footer Placeholder 4"/>
          <p:cNvSpPr>
            <a:spLocks noGrp="1"/>
          </p:cNvSpPr>
          <p:nvPr>
            <p:ph type="ftr" sz="quarter" idx="11"/>
          </p:nvPr>
        </p:nvSpPr>
        <p:spPr/>
        <p:txBody>
          <a:bodyPr/>
          <a:lstStyle/>
          <a:p>
            <a:endParaRPr lang="fa-I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145612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7AAA3-B791-4483-923C-6160C97E49AB}" type="datetimeFigureOut">
              <a:rPr lang="fa-IR" smtClean="0"/>
              <a:t>07/13/1438</a:t>
            </a:fld>
            <a:endParaRPr lang="fa-IR"/>
          </a:p>
        </p:txBody>
      </p:sp>
      <p:sp>
        <p:nvSpPr>
          <p:cNvPr id="5" name="Footer Placeholder 4"/>
          <p:cNvSpPr>
            <a:spLocks noGrp="1"/>
          </p:cNvSpPr>
          <p:nvPr>
            <p:ph type="ftr" sz="quarter" idx="11"/>
          </p:nvPr>
        </p:nvSpPr>
        <p:spPr/>
        <p:txBody>
          <a:bodyPr/>
          <a:lstStyle>
            <a:lvl1pPr>
              <a:defRPr sz="1000" b="1"/>
            </a:lvl1pPr>
          </a:lstStyle>
          <a:p>
            <a:endParaRPr lang="fa-IR"/>
          </a:p>
        </p:txBody>
      </p:sp>
      <p:sp>
        <p:nvSpPr>
          <p:cNvPr id="6" name="Slide Number Placeholder 5"/>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289735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7AAA3-B791-4483-923C-6160C97E49AB}" type="datetimeFigureOut">
              <a:rPr lang="fa-IR" smtClean="0"/>
              <a:t>07/13/1438</a:t>
            </a:fld>
            <a:endParaRPr lang="fa-IR"/>
          </a:p>
        </p:txBody>
      </p:sp>
      <p:sp>
        <p:nvSpPr>
          <p:cNvPr id="5" name="Footer Placeholder 4"/>
          <p:cNvSpPr>
            <a:spLocks noGrp="1"/>
          </p:cNvSpPr>
          <p:nvPr>
            <p:ph type="ftr" sz="quarter" idx="11"/>
          </p:nvPr>
        </p:nvSpPr>
        <p:spPr/>
        <p:txBody>
          <a:bodyPr/>
          <a:lstStyle>
            <a:lvl1pPr>
              <a:defRPr sz="1000" b="1"/>
            </a:lvl1pPr>
          </a:lstStyle>
          <a:p>
            <a:endParaRPr lang="fa-I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295317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97AAA3-B791-4483-923C-6160C97E49AB}" type="datetimeFigureOut">
              <a:rPr lang="fa-IR" smtClean="0"/>
              <a:t>07/13/1438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364370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97AAA3-B791-4483-923C-6160C97E49AB}" type="datetimeFigureOut">
              <a:rPr lang="fa-IR" smtClean="0"/>
              <a:t>07/13/1438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410904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97AAA3-B791-4483-923C-6160C97E49AB}" type="datetimeFigureOut">
              <a:rPr lang="fa-IR" smtClean="0"/>
              <a:t>07/13/1438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64115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7AAA3-B791-4483-923C-6160C97E49AB}" type="datetimeFigureOut">
              <a:rPr lang="fa-IR" smtClean="0"/>
              <a:t>07/13/1438</a:t>
            </a:fld>
            <a:endParaRPr lang="fa-IR"/>
          </a:p>
        </p:txBody>
      </p:sp>
      <p:sp>
        <p:nvSpPr>
          <p:cNvPr id="3" name="Footer Placeholder 2"/>
          <p:cNvSpPr>
            <a:spLocks noGrp="1"/>
          </p:cNvSpPr>
          <p:nvPr>
            <p:ph type="ftr" sz="quarter" idx="11"/>
          </p:nvPr>
        </p:nvSpPr>
        <p:spPr/>
        <p:txBody>
          <a:bodyPr/>
          <a:lstStyle/>
          <a:p>
            <a:endParaRPr lang="fa-I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74290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7AAA3-B791-4483-923C-6160C97E49AB}" type="datetimeFigureOut">
              <a:rPr lang="fa-IR" smtClean="0"/>
              <a:t>07/13/1438</a:t>
            </a:fld>
            <a:endParaRPr lang="fa-IR"/>
          </a:p>
        </p:txBody>
      </p:sp>
      <p:sp>
        <p:nvSpPr>
          <p:cNvPr id="6" name="Footer Placeholder 5"/>
          <p:cNvSpPr>
            <a:spLocks noGrp="1"/>
          </p:cNvSpPr>
          <p:nvPr>
            <p:ph type="ftr" sz="quarter" idx="11"/>
          </p:nvPr>
        </p:nvSpPr>
        <p:spPr/>
        <p:txBody>
          <a:bodyPr/>
          <a:lstStyle/>
          <a:p>
            <a:endParaRPr lang="fa-I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54276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7AAA3-B791-4483-923C-6160C97E49AB}" type="datetimeFigureOut">
              <a:rPr lang="fa-IR" smtClean="0"/>
              <a:t>07/13/1438</a:t>
            </a:fld>
            <a:endParaRPr lang="fa-IR"/>
          </a:p>
        </p:txBody>
      </p:sp>
      <p:sp>
        <p:nvSpPr>
          <p:cNvPr id="6" name="Footer Placeholder 5"/>
          <p:cNvSpPr>
            <a:spLocks noGrp="1"/>
          </p:cNvSpPr>
          <p:nvPr>
            <p:ph type="ftr" sz="quarter" idx="11"/>
          </p:nvPr>
        </p:nvSpPr>
        <p:spPr/>
        <p:txBody>
          <a:bodyPr/>
          <a:lstStyle/>
          <a:p>
            <a:endParaRPr lang="fa-I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576FF5A-FD8B-4797-8DFC-E8AA09F8DFF7}" type="slidenum">
              <a:rPr lang="fa-IR" smtClean="0"/>
              <a:t>‹#›</a:t>
            </a:fld>
            <a:endParaRPr lang="fa-IR"/>
          </a:p>
        </p:txBody>
      </p:sp>
    </p:spTree>
    <p:extLst>
      <p:ext uri="{BB962C8B-B14F-4D97-AF65-F5344CB8AC3E}">
        <p14:creationId xmlns:p14="http://schemas.microsoft.com/office/powerpoint/2010/main" val="234841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C397AAA3-B791-4483-923C-6160C97E49AB}" type="datetimeFigureOut">
              <a:rPr lang="fa-IR" smtClean="0"/>
              <a:t>07/13/1438</a:t>
            </a:fld>
            <a:endParaRPr lang="fa-I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fa-I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576FF5A-FD8B-4797-8DFC-E8AA09F8DFF7}" type="slidenum">
              <a:rPr lang="fa-IR" smtClean="0"/>
              <a:t>‹#›</a:t>
            </a:fld>
            <a:endParaRPr lang="fa-IR"/>
          </a:p>
        </p:txBody>
      </p:sp>
    </p:spTree>
    <p:extLst>
      <p:ext uri="{BB962C8B-B14F-4D97-AF65-F5344CB8AC3E}">
        <p14:creationId xmlns:p14="http://schemas.microsoft.com/office/powerpoint/2010/main" val="3818555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18C641"/>
            </a:gs>
            <a:gs pos="32000">
              <a:srgbClr val="18C641"/>
            </a:gs>
            <a:gs pos="69000">
              <a:srgbClr val="139933"/>
            </a:gs>
            <a:gs pos="97000">
              <a:srgbClr val="13993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4310744" y="2593075"/>
            <a:ext cx="3735031" cy="3785652"/>
          </a:xfrm>
          <a:prstGeom prst="rect">
            <a:avLst/>
          </a:prstGeom>
          <a:noFill/>
          <a:ln>
            <a:noFill/>
          </a:ln>
        </p:spPr>
        <p:txBody>
          <a:bodyPr wrap="square">
            <a:spAutoFit/>
          </a:bodyPr>
          <a:lstStyle/>
          <a:p>
            <a:pPr marL="342900" indent="-342900" algn="just">
              <a:buFont typeface="Wingdings" panose="05000000000000000000" pitchFamily="2" charset="2"/>
              <a:buChar char="ü"/>
            </a:pPr>
            <a:r>
              <a:rPr lang="fa-IR" sz="2000" b="1" dirty="0" smtClean="0">
                <a:solidFill>
                  <a:schemeClr val="bg1"/>
                </a:solidFill>
                <a:latin typeface="Adobe Arabic" panose="02040503050201020203" pitchFamily="18" charset="-78"/>
                <a:cs typeface="Adobe Arabic" panose="02040503050201020203" pitchFamily="18" charset="-78"/>
              </a:rPr>
              <a:t>دانستن قوانین</a:t>
            </a:r>
          </a:p>
          <a:p>
            <a:pPr algn="just"/>
            <a:r>
              <a:rPr lang="fa-IR" sz="2000" b="1" dirty="0" smtClean="0">
                <a:solidFill>
                  <a:schemeClr val="bg1"/>
                </a:solidFill>
                <a:latin typeface="Adobe Arabic" panose="02040503050201020203" pitchFamily="18" charset="-78"/>
                <a:cs typeface="Adobe Arabic" panose="02040503050201020203" pitchFamily="18" charset="-78"/>
              </a:rPr>
              <a:t>قبل از شروع مطالعه کشف کنید محوری که مطالب کتاب حول آن دور می زند چیست؟ این کتاب بر چه موضوعی تأکید می کند؟ چه سبک و ساختاری دارد؟ چگونه می خواهید به من یاد بدهید؟</a:t>
            </a:r>
          </a:p>
          <a:p>
            <a:pPr algn="just"/>
            <a:r>
              <a:rPr lang="fa-IR" sz="2000" b="1" dirty="0" smtClean="0">
                <a:solidFill>
                  <a:schemeClr val="bg1"/>
                </a:solidFill>
                <a:latin typeface="Adobe Arabic" panose="02040503050201020203" pitchFamily="18" charset="-78"/>
                <a:cs typeface="Adobe Arabic" panose="02040503050201020203" pitchFamily="18" charset="-78"/>
              </a:rPr>
              <a:t>یکی از موارد بسیار مهم که شما معمولاً نادیده می گیرید، قانون و روش مطالعه است. در خواندن هر کتاب و مطالعه نیز برای آن که تمرکز عالی پیدا کنید و روش و قانونی وجود دارد اکنون فقط به این نکته توجه کنید که برای یک مطالعه متمرکز باید به روش صحیح مطالعه کرد. ابتدا باید روش مطالعه را فرا بگیرید</a:t>
            </a:r>
            <a:endParaRPr lang="fa-IR" sz="2000" b="1" dirty="0">
              <a:solidFill>
                <a:schemeClr val="bg1"/>
              </a:solidFill>
              <a:latin typeface="Adobe Arabic" panose="02040503050201020203" pitchFamily="18" charset="-78"/>
              <a:cs typeface="Adobe Arabic" panose="02040503050201020203" pitchFamily="18" charset="-78"/>
            </a:endParaRPr>
          </a:p>
        </p:txBody>
      </p:sp>
      <p:sp>
        <p:nvSpPr>
          <p:cNvPr id="3" name="Rectangle 2"/>
          <p:cNvSpPr/>
          <p:nvPr/>
        </p:nvSpPr>
        <p:spPr>
          <a:xfrm>
            <a:off x="527050" y="6956882"/>
            <a:ext cx="3810000" cy="3785652"/>
          </a:xfrm>
          <a:prstGeom prst="rect">
            <a:avLst/>
          </a:prstGeom>
          <a:noFill/>
          <a:ln>
            <a:noFill/>
          </a:ln>
        </p:spPr>
        <p:txBody>
          <a:bodyPr wrap="square">
            <a:spAutoFit/>
          </a:bodyPr>
          <a:lstStyle/>
          <a:p>
            <a:pPr algn="just"/>
            <a:r>
              <a:rPr lang="fa-IR" sz="2000" b="1" dirty="0" smtClean="0">
                <a:solidFill>
                  <a:schemeClr val="bg1"/>
                </a:solidFill>
                <a:latin typeface="Adobe Arabic" panose="02040503050201020203" pitchFamily="18" charset="-78"/>
                <a:cs typeface="Adobe Arabic" panose="02040503050201020203" pitchFamily="18" charset="-78"/>
              </a:rPr>
              <a:t>زبان گردانی</a:t>
            </a:r>
          </a:p>
          <a:p>
            <a:pPr algn="just"/>
            <a:r>
              <a:rPr lang="fa-IR" sz="2000" b="1" dirty="0" smtClean="0">
                <a:solidFill>
                  <a:schemeClr val="bg1"/>
                </a:solidFill>
                <a:latin typeface="Adobe Arabic" panose="02040503050201020203" pitchFamily="18" charset="-78"/>
                <a:cs typeface="Adobe Arabic" panose="02040503050201020203" pitchFamily="18" charset="-78"/>
              </a:rPr>
              <a:t>پیچیده ترین مطالب علمی را همین طور که مطالعه می کنید و جلو می روید به زبان ساده، قابل فهم و بیان خوشایند خودتان برگردانید. از خود مثال بزنید و حتی آن متن را یک بار دیگر به زبان ساده خودتان بنویسید. اگر بخواهید عیناً مطالب کتاب را بخوانید و حفظ کنید عملاً نمی توانید یادگیری عمیقی داشته باشید. اما اگر با زبان گردانی مطالب را یاد بگیرید، خیلی راحتتر عین مطالب کتاب را بیان خواهید کرد و به خاطر خواهید سپرد. پس یادتان باشد:</a:t>
            </a:r>
          </a:p>
          <a:p>
            <a:pPr algn="just"/>
            <a:r>
              <a:rPr lang="fa-IR" sz="2000" b="1" dirty="0" smtClean="0">
                <a:solidFill>
                  <a:schemeClr val="bg1"/>
                </a:solidFill>
                <a:latin typeface="Adobe Arabic" panose="02040503050201020203" pitchFamily="18" charset="-78"/>
                <a:cs typeface="Adobe Arabic" panose="02040503050201020203" pitchFamily="18" charset="-78"/>
              </a:rPr>
              <a:t>“زبان گردانی” یعنی بیان مطالب دشوار کتاب به زبان ساده و خوشایند خودتان.</a:t>
            </a:r>
            <a:endParaRPr lang="fa-IR" sz="2000" b="1" dirty="0">
              <a:solidFill>
                <a:schemeClr val="bg1"/>
              </a:solidFill>
              <a:latin typeface="Adobe Arabic" panose="02040503050201020203" pitchFamily="18" charset="-78"/>
              <a:cs typeface="Adobe Arabic" panose="02040503050201020203" pitchFamily="18" charset="-78"/>
            </a:endParaRPr>
          </a:p>
        </p:txBody>
      </p:sp>
      <p:sp>
        <p:nvSpPr>
          <p:cNvPr id="5" name="Rectangle 4"/>
          <p:cNvSpPr/>
          <p:nvPr/>
        </p:nvSpPr>
        <p:spPr>
          <a:xfrm>
            <a:off x="768350" y="3501992"/>
            <a:ext cx="3568700" cy="338554"/>
          </a:xfrm>
          <a:prstGeom prst="rect">
            <a:avLst/>
          </a:prstGeom>
          <a:noFill/>
          <a:ln>
            <a:noFill/>
          </a:ln>
        </p:spPr>
        <p:txBody>
          <a:bodyPr wrap="square">
            <a:spAutoFit/>
          </a:bodyPr>
          <a:lstStyle/>
          <a:p>
            <a:pPr algn="just"/>
            <a:endParaRPr lang="fa-IR" sz="1600" b="1" dirty="0">
              <a:solidFill>
                <a:schemeClr val="bg1"/>
              </a:solidFill>
              <a:latin typeface="Adobe Arabic" panose="02040503050201020203" pitchFamily="18" charset="-78"/>
              <a:cs typeface="Adobe Arabic" panose="02040503050201020203" pitchFamily="18" charset="-78"/>
            </a:endParaRPr>
          </a:p>
        </p:txBody>
      </p:sp>
      <p:sp>
        <p:nvSpPr>
          <p:cNvPr id="8" name="Rectangle 7"/>
          <p:cNvSpPr/>
          <p:nvPr/>
        </p:nvSpPr>
        <p:spPr>
          <a:xfrm>
            <a:off x="770168" y="264940"/>
            <a:ext cx="3413526" cy="4093428"/>
          </a:xfrm>
          <a:prstGeom prst="rect">
            <a:avLst/>
          </a:prstGeom>
        </p:spPr>
        <p:txBody>
          <a:bodyPr wrap="square">
            <a:spAutoFit/>
          </a:bodyPr>
          <a:lstStyle/>
          <a:p>
            <a:pPr marL="342900" indent="-342900" algn="just">
              <a:buFont typeface="Wingdings" panose="05000000000000000000" pitchFamily="2" charset="2"/>
              <a:buChar char="ü"/>
            </a:pPr>
            <a:r>
              <a:rPr lang="fa-IR" sz="2000" b="1" dirty="0" smtClean="0">
                <a:solidFill>
                  <a:schemeClr val="bg1"/>
                </a:solidFill>
                <a:latin typeface="Adobe Arabic" panose="02040503050201020203" pitchFamily="18" charset="-78"/>
                <a:cs typeface="Adobe Arabic" panose="02040503050201020203" pitchFamily="18" charset="-78"/>
              </a:rPr>
              <a:t>زبان گردانی</a:t>
            </a:r>
          </a:p>
          <a:p>
            <a:pPr algn="just"/>
            <a:r>
              <a:rPr lang="fa-IR" sz="2000" b="1" dirty="0" smtClean="0">
                <a:solidFill>
                  <a:schemeClr val="bg1"/>
                </a:solidFill>
                <a:latin typeface="Adobe Arabic" panose="02040503050201020203" pitchFamily="18" charset="-78"/>
                <a:cs typeface="Adobe Arabic" panose="02040503050201020203" pitchFamily="18" charset="-78"/>
              </a:rPr>
              <a:t>پیچیده ترین مطالب علمی را همین طور که مطالعه می کنید و جلو می روید به زبان ساده، قابل فهم و بیان خوشایند خودتان برگردانید. از خود مثال بزنید و حتی آن متن را یک بار دیگر به زبان ساده خودتان بنویسید. اگر بخواهید عیناً مطالب کتاب را بخوانید و حفظ کنید عملاً نمی توانید یادگیری عمیقی داشته باشید. اما اگر با زبان گردانی مطالب را یاد بگیرید، خیلی راحتتر عین مطالب کتاب را بیان خواهید کرد و به خاطر خواهید سپرد. پس یادتان باشد:</a:t>
            </a:r>
          </a:p>
          <a:p>
            <a:pPr algn="just"/>
            <a:r>
              <a:rPr lang="fa-IR" sz="2000" b="1" dirty="0" smtClean="0">
                <a:solidFill>
                  <a:schemeClr val="bg1"/>
                </a:solidFill>
                <a:latin typeface="Adobe Arabic" panose="02040503050201020203" pitchFamily="18" charset="-78"/>
                <a:cs typeface="Adobe Arabic" panose="02040503050201020203" pitchFamily="18" charset="-78"/>
              </a:rPr>
              <a:t>“زبان گردانی” یعنی بیان مطالب دشوار کتاب به زبان ساده و خوشایند خودتان.</a:t>
            </a:r>
            <a:endParaRPr lang="fa-IR" sz="2000" b="1" dirty="0">
              <a:solidFill>
                <a:schemeClr val="bg1"/>
              </a:solidFill>
              <a:latin typeface="Adobe Arabic" panose="02040503050201020203" pitchFamily="18" charset="-78"/>
              <a:cs typeface="Adobe Arabic" panose="02040503050201020203" pitchFamily="18" charset="-78"/>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 b="11532"/>
          <a:stretch/>
        </p:blipFill>
        <p:spPr>
          <a:xfrm>
            <a:off x="8504166" y="264940"/>
            <a:ext cx="3451271" cy="2115403"/>
          </a:xfrm>
          <a:prstGeom prst="rect">
            <a:avLst/>
          </a:prstGeom>
        </p:spPr>
      </p:pic>
      <p:sp>
        <p:nvSpPr>
          <p:cNvPr id="4" name="Rectangle 3"/>
          <p:cNvSpPr/>
          <p:nvPr/>
        </p:nvSpPr>
        <p:spPr>
          <a:xfrm>
            <a:off x="8387436" y="2700691"/>
            <a:ext cx="3546805" cy="1754326"/>
          </a:xfrm>
          <a:prstGeom prst="rect">
            <a:avLst/>
          </a:prstGeom>
          <a:noFill/>
        </p:spPr>
        <p:txBody>
          <a:bodyPr wrap="square" lIns="91440" tIns="45720" rIns="91440" bIns="45720">
            <a:spAutoFit/>
          </a:bodyPr>
          <a:lstStyle/>
          <a:p>
            <a:pPr algn="ctr"/>
            <a:r>
              <a:rPr lang="fa-IR" sz="3600" b="1" dirty="0" smtClean="0">
                <a:ln w="0"/>
                <a:solidFill>
                  <a:schemeClr val="bg1"/>
                </a:solidFill>
                <a:effectLst>
                  <a:outerShdw blurRad="38100" dist="19050" dir="2700000" algn="tl" rotWithShape="0">
                    <a:schemeClr val="dk1">
                      <a:alpha val="40000"/>
                    </a:schemeClr>
                  </a:outerShdw>
                </a:effectLst>
                <a:latin typeface="Andalus" panose="02020603050405020304" pitchFamily="18" charset="-78"/>
                <a:cs typeface="Andalus" panose="02020603050405020304" pitchFamily="18" charset="-78"/>
              </a:rPr>
              <a:t>چگونه انگیزه خودرا برای مطالعه افزایش دهیم</a:t>
            </a:r>
            <a:endParaRPr lang="en-US" sz="3600" b="1" cap="none" spc="0" dirty="0">
              <a:ln w="0"/>
              <a:solidFill>
                <a:schemeClr val="bg1"/>
              </a:solidFill>
              <a:effectLst>
                <a:outerShdw blurRad="38100" dist="19050" dir="2700000" algn="tl" rotWithShape="0">
                  <a:schemeClr val="dk1">
                    <a:alpha val="40000"/>
                  </a:schemeClr>
                </a:outerShdw>
              </a:effectLst>
              <a:latin typeface="Andalus" panose="02020603050405020304" pitchFamily="18" charset="-78"/>
              <a:cs typeface="Andalus" panose="02020603050405020304" pitchFamily="18" charset="-78"/>
            </a:endParaRPr>
          </a:p>
        </p:txBody>
      </p:sp>
      <p:pic>
        <p:nvPicPr>
          <p:cNvPr id="6" name="Picture 5"/>
          <p:cNvPicPr>
            <a:picLocks noChangeAspect="1"/>
          </p:cNvPicPr>
          <p:nvPr/>
        </p:nvPicPr>
        <p:blipFill>
          <a:blip r:embed="rId4"/>
          <a:stretch>
            <a:fillRect/>
          </a:stretch>
        </p:blipFill>
        <p:spPr>
          <a:xfrm>
            <a:off x="4887565" y="214574"/>
            <a:ext cx="2805006" cy="2165769"/>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9039176" y="4455017"/>
            <a:ext cx="2381250" cy="2047383"/>
          </a:xfrm>
          <a:prstGeom prst="rect">
            <a:avLst/>
          </a:prstGeom>
          <a:ln>
            <a:noFill/>
          </a:ln>
          <a:effectLst>
            <a:softEdge rad="112500"/>
          </a:effectLst>
        </p:spPr>
      </p:pic>
      <p:pic>
        <p:nvPicPr>
          <p:cNvPr id="12" name="Picture 11"/>
          <p:cNvPicPr>
            <a:picLocks noChangeAspect="1"/>
          </p:cNvPicPr>
          <p:nvPr/>
        </p:nvPicPr>
        <p:blipFill rotWithShape="1">
          <a:blip r:embed="rId6"/>
          <a:srcRect b="5900"/>
          <a:stretch/>
        </p:blipFill>
        <p:spPr>
          <a:xfrm>
            <a:off x="768350" y="4235188"/>
            <a:ext cx="3381706" cy="2327051"/>
          </a:xfrm>
          <a:prstGeom prst="rect">
            <a:avLst/>
          </a:prstGeom>
          <a:ln>
            <a:noFill/>
          </a:ln>
          <a:effectLst>
            <a:softEdge rad="112500"/>
          </a:effectLst>
        </p:spPr>
      </p:pic>
      <p:cxnSp>
        <p:nvCxnSpPr>
          <p:cNvPr id="14" name="Straight Connector 13"/>
          <p:cNvCxnSpPr/>
          <p:nvPr/>
        </p:nvCxnSpPr>
        <p:spPr>
          <a:xfrm>
            <a:off x="8258175" y="533400"/>
            <a:ext cx="0" cy="5845327"/>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a:stretch>
            <a:fillRect/>
          </a:stretch>
        </p:blipFill>
        <p:spPr>
          <a:xfrm>
            <a:off x="4289894" y="549934"/>
            <a:ext cx="12193" cy="5858764"/>
          </a:xfrm>
          <a:prstGeom prst="rect">
            <a:avLst/>
          </a:prstGeom>
        </p:spPr>
      </p:pic>
    </p:spTree>
    <p:extLst>
      <p:ext uri="{BB962C8B-B14F-4D97-AF65-F5344CB8AC3E}">
        <p14:creationId xmlns:p14="http://schemas.microsoft.com/office/powerpoint/2010/main" val="245079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18C641"/>
            </a:gs>
            <a:gs pos="32000">
              <a:srgbClr val="18C641"/>
            </a:gs>
            <a:gs pos="69000">
              <a:srgbClr val="139933"/>
            </a:gs>
            <a:gs pos="97000">
              <a:srgbClr val="13993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8375334" y="387588"/>
            <a:ext cx="3573193" cy="2554545"/>
          </a:xfrm>
          <a:prstGeom prst="rect">
            <a:avLst/>
          </a:prstGeom>
        </p:spPr>
        <p:txBody>
          <a:bodyPr wrap="square">
            <a:spAutoFit/>
          </a:bodyPr>
          <a:lstStyle/>
          <a:p>
            <a:pPr marL="342900" indent="-342900" algn="just">
              <a:buFont typeface="Wingdings" panose="05000000000000000000" pitchFamily="2" charset="2"/>
              <a:buChar char="ü"/>
            </a:pPr>
            <a:r>
              <a:rPr lang="fa-IR" sz="2000" b="1" dirty="0" smtClean="0">
                <a:solidFill>
                  <a:schemeClr val="bg1"/>
                </a:solidFill>
                <a:latin typeface="Adobe Arabic" panose="02040503050201020203" pitchFamily="18" charset="-78"/>
                <a:cs typeface="Adobe Arabic" panose="02040503050201020203" pitchFamily="18" charset="-78"/>
              </a:rPr>
              <a:t>با کتاب شوخی کنید</a:t>
            </a:r>
          </a:p>
          <a:p>
            <a:pPr algn="just"/>
            <a:r>
              <a:rPr lang="fa-IR" sz="2000" b="1" dirty="0" smtClean="0">
                <a:solidFill>
                  <a:schemeClr val="bg1"/>
                </a:solidFill>
                <a:latin typeface="Adobe Arabic" panose="02040503050201020203" pitchFamily="18" charset="-78"/>
                <a:cs typeface="Adobe Arabic" panose="02040503050201020203" pitchFamily="18" charset="-78"/>
              </a:rPr>
              <a:t>در روان شناسی حافظه و یادگیری گفته می شود: مطالبی که بار هیجانی بیشتری دارند، بیشتر در حافظه می مانند چرا که هیجان، علاقه، تمرکز، و ورود مطلب به حافظه را موجب می شود. </a:t>
            </a:r>
          </a:p>
          <a:p>
            <a:pPr algn="just"/>
            <a:r>
              <a:rPr lang="fa-IR" sz="2000" b="1" dirty="0" smtClean="0">
                <a:solidFill>
                  <a:schemeClr val="bg1"/>
                </a:solidFill>
                <a:latin typeface="Adobe Arabic" panose="02040503050201020203" pitchFamily="18" charset="-78"/>
                <a:cs typeface="Adobe Arabic" panose="02040503050201020203" pitchFamily="18" charset="-78"/>
              </a:rPr>
              <a:t>با کتاب خود شوخی کنید. مثالهایی مهیج، شادی آفرین و حتی خنده دار بزنید. این موضوع به علاقه و تمرکز شما کمک </a:t>
            </a:r>
            <a:r>
              <a:rPr lang="fa-IR" sz="2000" b="1" dirty="0" smtClean="0">
                <a:solidFill>
                  <a:schemeClr val="bg1"/>
                </a:solidFill>
                <a:latin typeface="Adobe Arabic" panose="02040503050201020203" pitchFamily="18" charset="-78"/>
                <a:cs typeface="Adobe Arabic" panose="02040503050201020203" pitchFamily="18" charset="-78"/>
              </a:rPr>
              <a:t>زیادی توجه </a:t>
            </a:r>
            <a:r>
              <a:rPr lang="fa-IR" sz="2000" b="1" dirty="0" smtClean="0">
                <a:solidFill>
                  <a:schemeClr val="bg1"/>
                </a:solidFill>
                <a:latin typeface="Adobe Arabic" panose="02040503050201020203" pitchFamily="18" charset="-78"/>
                <a:cs typeface="Adobe Arabic" panose="02040503050201020203" pitchFamily="18" charset="-78"/>
              </a:rPr>
              <a:t>می </a:t>
            </a:r>
            <a:r>
              <a:rPr lang="fa-IR" sz="2000" b="1" dirty="0" smtClean="0">
                <a:solidFill>
                  <a:schemeClr val="bg1"/>
                </a:solidFill>
                <a:latin typeface="Adobe Arabic" panose="02040503050201020203" pitchFamily="18" charset="-78"/>
                <a:cs typeface="Adobe Arabic" panose="02040503050201020203" pitchFamily="18" charset="-78"/>
              </a:rPr>
              <a:t>کند.</a:t>
            </a:r>
            <a:endParaRPr lang="fa-IR" sz="2000" b="1" dirty="0">
              <a:solidFill>
                <a:schemeClr val="bg1"/>
              </a:solidFill>
              <a:latin typeface="Adobe Arabic" panose="02040503050201020203" pitchFamily="18" charset="-78"/>
              <a:cs typeface="Adobe Arabic" panose="02040503050201020203" pitchFamily="18" charset="-78"/>
            </a:endParaRPr>
          </a:p>
        </p:txBody>
      </p:sp>
      <p:sp>
        <p:nvSpPr>
          <p:cNvPr id="3" name="Rectangle 2"/>
          <p:cNvSpPr/>
          <p:nvPr/>
        </p:nvSpPr>
        <p:spPr>
          <a:xfrm>
            <a:off x="4420457" y="2255701"/>
            <a:ext cx="3580225" cy="3785652"/>
          </a:xfrm>
          <a:prstGeom prst="rect">
            <a:avLst/>
          </a:prstGeom>
        </p:spPr>
        <p:txBody>
          <a:bodyPr wrap="square">
            <a:spAutoFit/>
          </a:bodyPr>
          <a:lstStyle/>
          <a:p>
            <a:pPr marL="342900" indent="-342900" algn="just">
              <a:buFont typeface="Wingdings" panose="05000000000000000000" pitchFamily="2" charset="2"/>
              <a:buChar char="ü"/>
            </a:pPr>
            <a:r>
              <a:rPr lang="fa-IR" sz="2400" b="1" dirty="0" smtClean="0">
                <a:solidFill>
                  <a:schemeClr val="bg1"/>
                </a:solidFill>
                <a:latin typeface="Adobe Arabic" panose="02040503050201020203" pitchFamily="18" charset="-78"/>
                <a:cs typeface="Adobe Arabic" panose="02040503050201020203" pitchFamily="18" charset="-78"/>
              </a:rPr>
              <a:t>انتهای نهایی، نه دشواری مسیر</a:t>
            </a:r>
          </a:p>
          <a:p>
            <a:pPr algn="just"/>
            <a:r>
              <a:rPr lang="fa-IR" sz="2400" b="1" dirty="0" smtClean="0">
                <a:solidFill>
                  <a:schemeClr val="bg1"/>
                </a:solidFill>
                <a:latin typeface="Adobe Arabic" panose="02040503050201020203" pitchFamily="18" charset="-78"/>
                <a:cs typeface="Adobe Arabic" panose="02040503050201020203" pitchFamily="18" charset="-78"/>
              </a:rPr>
              <a:t>همین که فکر خود را بر این متمرکز کنید که در پایان امتحانات چه نمرات درخشانی می گیرید و به لذت شکوه آن لحظه فکر کنید، این قدرت را پیدا می کنید که سختیهایی را که از ساعتها مطالعه و درس خواندن متحمل می شوید، به راحتی پشت سر بگذارید.</a:t>
            </a:r>
          </a:p>
          <a:p>
            <a:pPr algn="just"/>
            <a:r>
              <a:rPr lang="fa-IR" sz="2400" b="1" dirty="0" smtClean="0">
                <a:solidFill>
                  <a:schemeClr val="bg1"/>
                </a:solidFill>
                <a:latin typeface="Adobe Arabic" panose="02040503050201020203" pitchFamily="18" charset="-78"/>
                <a:cs typeface="Adobe Arabic" panose="02040503050201020203" pitchFamily="18" charset="-78"/>
              </a:rPr>
              <a:t>مدام در ذهن خود موفقیتهای نهایی را مجسم کنید. </a:t>
            </a:r>
            <a:endParaRPr lang="fa-IR" sz="2400" b="1" dirty="0">
              <a:solidFill>
                <a:schemeClr val="bg1"/>
              </a:solidFill>
              <a:latin typeface="Adobe Arabic" panose="02040503050201020203" pitchFamily="18" charset="-78"/>
              <a:cs typeface="Adobe Arabic" panose="02040503050201020203" pitchFamily="18" charset="-78"/>
            </a:endParaRPr>
          </a:p>
        </p:txBody>
      </p:sp>
      <p:sp>
        <p:nvSpPr>
          <p:cNvPr id="4" name="Rectangle 3"/>
          <p:cNvSpPr/>
          <p:nvPr/>
        </p:nvSpPr>
        <p:spPr>
          <a:xfrm>
            <a:off x="327172" y="387588"/>
            <a:ext cx="3745132" cy="2862322"/>
          </a:xfrm>
          <a:prstGeom prst="rect">
            <a:avLst/>
          </a:prstGeom>
        </p:spPr>
        <p:txBody>
          <a:bodyPr wrap="square">
            <a:spAutoFit/>
          </a:bodyPr>
          <a:lstStyle/>
          <a:p>
            <a:pPr marL="342900" indent="-342900" algn="just">
              <a:buFont typeface="Wingdings" panose="05000000000000000000" pitchFamily="2" charset="2"/>
              <a:buChar char="ü"/>
            </a:pPr>
            <a:r>
              <a:rPr lang="fa-IR" sz="2000" b="1" dirty="0" smtClean="0">
                <a:solidFill>
                  <a:schemeClr val="bg1"/>
                </a:solidFill>
                <a:latin typeface="Adobe Arabic" panose="02040503050201020203" pitchFamily="18" charset="-78"/>
                <a:cs typeface="Adobe Arabic" panose="02040503050201020203" pitchFamily="18" charset="-78"/>
              </a:rPr>
              <a:t>اشتباه در برنامه ریزی</a:t>
            </a:r>
          </a:p>
          <a:p>
            <a:pPr algn="just"/>
            <a:r>
              <a:rPr lang="fa-IR" sz="2000" b="1" dirty="0" smtClean="0">
                <a:solidFill>
                  <a:schemeClr val="bg1"/>
                </a:solidFill>
                <a:latin typeface="Adobe Arabic" panose="02040503050201020203" pitchFamily="18" charset="-78"/>
                <a:cs typeface="Adobe Arabic" panose="02040503050201020203" pitchFamily="18" charset="-78"/>
              </a:rPr>
              <a:t>همین جا لازم است که به برنامه ریزی غلط و پیگیری نادرست برنامه های درسی اشاره کنیم. برنامه هایی که برای یک روز حجم زیادی از مطالب را در بر می گیرد، عملاً به خاطر همین حجم زیاد، تنفر ایجاد می کند. از اجرای برنامه های روزانه فقط برنامه همان روز را انجام دهید و مطلقاً به این که “چند صفحه مانده” فکر نکنید. باید همیشه به خاطر داشته باشید که هر روز فقط برنامه همان روز را اجرا کنید.</a:t>
            </a:r>
            <a:endParaRPr lang="fa-IR" sz="2000" b="1" dirty="0">
              <a:solidFill>
                <a:schemeClr val="bg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a:stretch>
            <a:fillRect/>
          </a:stretch>
        </p:blipFill>
        <p:spPr>
          <a:xfrm>
            <a:off x="498496" y="3725364"/>
            <a:ext cx="3402483" cy="2315989"/>
          </a:xfrm>
          <a:prstGeom prst="rect">
            <a:avLst/>
          </a:prstGeom>
          <a:ln>
            <a:noFill/>
          </a:ln>
          <a:effectLst>
            <a:softEdge rad="112500"/>
          </a:effectLst>
        </p:spPr>
      </p:pic>
      <p:pic>
        <p:nvPicPr>
          <p:cNvPr id="6" name="Picture 5"/>
          <p:cNvPicPr>
            <a:picLocks noChangeAspect="1"/>
          </p:cNvPicPr>
          <p:nvPr/>
        </p:nvPicPr>
        <p:blipFill rotWithShape="1">
          <a:blip r:embed="rId3"/>
          <a:srcRect b="4286"/>
          <a:stretch/>
        </p:blipFill>
        <p:spPr>
          <a:xfrm>
            <a:off x="4734232" y="387589"/>
            <a:ext cx="2979174" cy="1824670"/>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8942530" y="3429000"/>
            <a:ext cx="2797185" cy="2612353"/>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4275631" y="499618"/>
            <a:ext cx="12193" cy="5858764"/>
          </a:xfrm>
          <a:prstGeom prst="rect">
            <a:avLst/>
          </a:prstGeom>
        </p:spPr>
      </p:pic>
      <p:cxnSp>
        <p:nvCxnSpPr>
          <p:cNvPr id="10" name="Straight Connector 9"/>
          <p:cNvCxnSpPr/>
          <p:nvPr/>
        </p:nvCxnSpPr>
        <p:spPr>
          <a:xfrm>
            <a:off x="8258175" y="533400"/>
            <a:ext cx="0" cy="58453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245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97</TotalTime>
  <Words>569</Words>
  <Application>Microsoft Office PowerPoint</Application>
  <PresentationFormat>Widescreen</PresentationFormat>
  <Paragraphs>19</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Adobe Arabic</vt:lpstr>
      <vt:lpstr>Andalus</vt:lpstr>
      <vt:lpstr>Arial</vt:lpstr>
      <vt:lpstr>Calibri</vt:lpstr>
      <vt:lpstr>Century Gothic</vt:lpstr>
      <vt:lpstr>Wingdings</vt:lpstr>
      <vt:lpstr>Wingdings 3</vt:lpstr>
      <vt:lpstr>Ion Boardroom</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Client1</dc:creator>
  <cp:lastModifiedBy>Client1</cp:lastModifiedBy>
  <cp:revision>14</cp:revision>
  <dcterms:created xsi:type="dcterms:W3CDTF">2017-04-09T08:25:26Z</dcterms:created>
  <dcterms:modified xsi:type="dcterms:W3CDTF">2017-04-09T10:07:32Z</dcterms:modified>
</cp:coreProperties>
</file>